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1"/>
            <a:ext cx="8534400" cy="457199"/>
          </a:xfrm>
        </p:spPr>
        <p:txBody>
          <a:bodyPr>
            <a:normAutofit fontScale="90000"/>
          </a:bodyPr>
          <a:lstStyle/>
          <a:p>
            <a:r>
              <a:rPr lang="en-US" b="1" dirty="0" smtClean="0"/>
              <a:t>V.P. </a:t>
            </a:r>
            <a:r>
              <a:rPr lang="en-US" b="1" dirty="0" smtClean="0"/>
              <a:t>Singh</a:t>
            </a:r>
            <a:r>
              <a:rPr lang="en-US" b="1" dirty="0" smtClean="0"/>
              <a:t> </a:t>
            </a:r>
            <a:r>
              <a:rPr lang="en-US" b="1" dirty="0" smtClean="0"/>
              <a:t>(</a:t>
            </a:r>
            <a:r>
              <a:rPr lang="en-US" b="1" dirty="0" err="1" smtClean="0"/>
              <a:t>Vishwanath</a:t>
            </a:r>
            <a:r>
              <a:rPr lang="en-US" b="1" dirty="0" smtClean="0"/>
              <a:t> </a:t>
            </a:r>
            <a:r>
              <a:rPr lang="en-US" b="1" dirty="0" err="1" smtClean="0"/>
              <a:t>Pratap</a:t>
            </a:r>
            <a:r>
              <a:rPr lang="en-US" b="1" dirty="0" smtClean="0"/>
              <a:t> </a:t>
            </a:r>
            <a:r>
              <a:rPr lang="en-US" b="1" dirty="0" smtClean="0"/>
              <a:t>Singh)</a:t>
            </a:r>
            <a:endParaRPr lang="en-US" dirty="0"/>
          </a:p>
        </p:txBody>
      </p:sp>
      <p:sp>
        <p:nvSpPr>
          <p:cNvPr id="3" name="Subtitle 2"/>
          <p:cNvSpPr>
            <a:spLocks noGrp="1"/>
          </p:cNvSpPr>
          <p:nvPr>
            <p:ph type="subTitle" idx="1"/>
          </p:nvPr>
        </p:nvSpPr>
        <p:spPr>
          <a:xfrm>
            <a:off x="152400" y="838200"/>
            <a:ext cx="8686800" cy="5867400"/>
          </a:xfrm>
        </p:spPr>
        <p:txBody>
          <a:bodyPr>
            <a:normAutofit/>
          </a:bodyPr>
          <a:lstStyle/>
          <a:p>
            <a:pPr algn="l">
              <a:buFont typeface="Wingdings" pitchFamily="2" charset="2"/>
              <a:buChar char="§"/>
            </a:pPr>
            <a:r>
              <a:rPr lang="en-US" sz="1800" dirty="0" smtClean="0">
                <a:solidFill>
                  <a:schemeClr val="tx1"/>
                </a:solidFill>
                <a:latin typeface="Times New Roman" pitchFamily="18" charset="0"/>
                <a:cs typeface="Times New Roman" pitchFamily="18" charset="0"/>
              </a:rPr>
              <a:t> Minister </a:t>
            </a:r>
            <a:r>
              <a:rPr lang="en-US" sz="1800" dirty="0" smtClean="0">
                <a:solidFill>
                  <a:schemeClr val="tx1"/>
                </a:solidFill>
                <a:latin typeface="Times New Roman" pitchFamily="18" charset="0"/>
                <a:cs typeface="Times New Roman" pitchFamily="18" charset="0"/>
              </a:rPr>
              <a:t>of commerce in </a:t>
            </a:r>
            <a:r>
              <a:rPr lang="en-US" sz="1800" dirty="0" smtClean="0">
                <a:solidFill>
                  <a:schemeClr val="tx1"/>
                </a:solidFill>
                <a:latin typeface="Times New Roman" pitchFamily="18" charset="0"/>
                <a:cs typeface="Times New Roman" pitchFamily="18" charset="0"/>
              </a:rPr>
              <a:t>1976–77</a:t>
            </a:r>
          </a:p>
          <a:p>
            <a:pPr algn="l">
              <a:buFont typeface="Wingdings" pitchFamily="2" charset="2"/>
              <a:buChar char="§"/>
            </a:pPr>
            <a:r>
              <a:rPr lang="en-US" sz="1800" dirty="0" smtClean="0">
                <a:solidFill>
                  <a:schemeClr val="tx1"/>
                </a:solidFill>
                <a:latin typeface="Times New Roman" pitchFamily="18" charset="0"/>
                <a:cs typeface="Times New Roman" pitchFamily="18" charset="0"/>
              </a:rPr>
              <a:t>Rajiv Gandhi, appointed Singh minister of </a:t>
            </a:r>
            <a:r>
              <a:rPr lang="en-US" sz="1800" dirty="0" smtClean="0">
                <a:solidFill>
                  <a:schemeClr val="tx1"/>
                </a:solidFill>
                <a:latin typeface="Times New Roman" pitchFamily="18" charset="0"/>
                <a:cs typeface="Times New Roman" pitchFamily="18" charset="0"/>
              </a:rPr>
              <a:t>finance</a:t>
            </a:r>
          </a:p>
          <a:p>
            <a:pPr algn="l">
              <a:buFont typeface="Wingdings" pitchFamily="2" charset="2"/>
              <a:buChar char="§"/>
            </a:pPr>
            <a:r>
              <a:rPr lang="en-US" sz="1800" dirty="0" smtClean="0">
                <a:solidFill>
                  <a:schemeClr val="tx1"/>
                </a:solidFill>
                <a:latin typeface="Times New Roman" pitchFamily="18" charset="0"/>
                <a:cs typeface="Times New Roman" pitchFamily="18" charset="0"/>
              </a:rPr>
              <a:t> </a:t>
            </a:r>
            <a:r>
              <a:rPr lang="en-US" sz="1800" dirty="0" smtClean="0">
                <a:solidFill>
                  <a:schemeClr val="tx1"/>
                </a:solidFill>
                <a:latin typeface="Times New Roman" pitchFamily="18" charset="0"/>
                <a:cs typeface="Times New Roman" pitchFamily="18" charset="0"/>
              </a:rPr>
              <a:t>1987, </a:t>
            </a:r>
            <a:r>
              <a:rPr lang="en-US" sz="1800" dirty="0" smtClean="0">
                <a:solidFill>
                  <a:schemeClr val="tx1"/>
                </a:solidFill>
                <a:latin typeface="Times New Roman" pitchFamily="18" charset="0"/>
                <a:cs typeface="Times New Roman" pitchFamily="18" charset="0"/>
              </a:rPr>
              <a:t>resigned </a:t>
            </a:r>
            <a:r>
              <a:rPr lang="en-US" sz="1800" dirty="0" smtClean="0">
                <a:solidFill>
                  <a:schemeClr val="tx1"/>
                </a:solidFill>
                <a:latin typeface="Times New Roman" pitchFamily="18" charset="0"/>
                <a:cs typeface="Times New Roman" pitchFamily="18" charset="0"/>
              </a:rPr>
              <a:t>from </a:t>
            </a:r>
            <a:r>
              <a:rPr lang="en-US" sz="1800" dirty="0" smtClean="0">
                <a:solidFill>
                  <a:schemeClr val="tx1"/>
                </a:solidFill>
                <a:latin typeface="Times New Roman" pitchFamily="18" charset="0"/>
                <a:cs typeface="Times New Roman" pitchFamily="18" charset="0"/>
              </a:rPr>
              <a:t>cabinet after </a:t>
            </a:r>
            <a:r>
              <a:rPr lang="en-US" sz="1800" dirty="0" smtClean="0">
                <a:solidFill>
                  <a:schemeClr val="tx1"/>
                </a:solidFill>
                <a:latin typeface="Times New Roman" pitchFamily="18" charset="0"/>
                <a:cs typeface="Times New Roman" pitchFamily="18" charset="0"/>
              </a:rPr>
              <a:t>his investigations of arms-procurement fraud were </a:t>
            </a:r>
            <a:r>
              <a:rPr lang="en-US" sz="1800" dirty="0" smtClean="0">
                <a:solidFill>
                  <a:schemeClr val="tx1"/>
                </a:solidFill>
                <a:latin typeface="Times New Roman" pitchFamily="18" charset="0"/>
                <a:cs typeface="Times New Roman" pitchFamily="18" charset="0"/>
              </a:rPr>
              <a:t>squelched</a:t>
            </a:r>
          </a:p>
          <a:p>
            <a:pPr algn="l">
              <a:buFont typeface="Wingdings" pitchFamily="2" charset="2"/>
              <a:buChar char="§"/>
            </a:pPr>
            <a:r>
              <a:rPr lang="en-US" sz="1800" dirty="0" smtClean="0">
                <a:solidFill>
                  <a:schemeClr val="tx1"/>
                </a:solidFill>
                <a:latin typeface="Times New Roman" pitchFamily="18" charset="0"/>
                <a:cs typeface="Times New Roman" pitchFamily="18" charset="0"/>
              </a:rPr>
              <a:t>Singh was the principal founder in 1988 of the Janata </a:t>
            </a:r>
            <a:r>
              <a:rPr lang="en-US" sz="1800" dirty="0" err="1" smtClean="0">
                <a:solidFill>
                  <a:schemeClr val="tx1"/>
                </a:solidFill>
                <a:latin typeface="Times New Roman" pitchFamily="18" charset="0"/>
                <a:cs typeface="Times New Roman" pitchFamily="18" charset="0"/>
              </a:rPr>
              <a:t>Dal</a:t>
            </a:r>
            <a:r>
              <a:rPr lang="en-US" sz="1800" dirty="0" smtClean="0">
                <a:solidFill>
                  <a:schemeClr val="tx1"/>
                </a:solidFill>
                <a:latin typeface="Times New Roman" pitchFamily="18" charset="0"/>
                <a:cs typeface="Times New Roman" pitchFamily="18" charset="0"/>
              </a:rPr>
              <a:t> (JD), a merger of three small centrist opposition parties. </a:t>
            </a:r>
            <a:endParaRPr lang="en-US" sz="1800" dirty="0" smtClean="0">
              <a:solidFill>
                <a:schemeClr val="tx1"/>
              </a:solidFill>
              <a:latin typeface="Times New Roman" pitchFamily="18" charset="0"/>
              <a:cs typeface="Times New Roman" pitchFamily="18" charset="0"/>
            </a:endParaRPr>
          </a:p>
          <a:p>
            <a:pPr algn="l">
              <a:buFont typeface="Wingdings" pitchFamily="2" charset="2"/>
              <a:buChar char="§"/>
            </a:pPr>
            <a:r>
              <a:rPr lang="en-US" sz="1800" dirty="0" smtClean="0"/>
              <a:t> </a:t>
            </a:r>
            <a:r>
              <a:rPr lang="en-US" sz="1800" dirty="0" smtClean="0">
                <a:solidFill>
                  <a:schemeClr val="tx1"/>
                </a:solidFill>
                <a:latin typeface="Times New Roman" pitchFamily="18" charset="0"/>
                <a:cs typeface="Times New Roman" pitchFamily="18" charset="0"/>
              </a:rPr>
              <a:t>assembling </a:t>
            </a:r>
            <a:r>
              <a:rPr lang="en-US" sz="1800" dirty="0" smtClean="0">
                <a:solidFill>
                  <a:schemeClr val="tx1"/>
                </a:solidFill>
                <a:latin typeface="Times New Roman" pitchFamily="18" charset="0"/>
                <a:cs typeface="Times New Roman" pitchFamily="18" charset="0"/>
              </a:rPr>
              <a:t>a larger nationwide opposition coalition called the National Front (NF), which contested the general parliamentary elections of November </a:t>
            </a:r>
            <a:r>
              <a:rPr lang="en-US" sz="1800" dirty="0" smtClean="0">
                <a:solidFill>
                  <a:schemeClr val="tx1"/>
                </a:solidFill>
                <a:latin typeface="Times New Roman" pitchFamily="18" charset="0"/>
                <a:cs typeface="Times New Roman" pitchFamily="18" charset="0"/>
              </a:rPr>
              <a:t>1989.</a:t>
            </a:r>
          </a:p>
          <a:p>
            <a:pPr algn="l">
              <a:buFont typeface="Wingdings" pitchFamily="2" charset="2"/>
              <a:buChar char="§"/>
            </a:pPr>
            <a:r>
              <a:rPr lang="en-US" sz="1800" dirty="0" smtClean="0">
                <a:solidFill>
                  <a:schemeClr val="tx1"/>
                </a:solidFill>
                <a:latin typeface="Times New Roman" pitchFamily="18" charset="0"/>
                <a:cs typeface="Times New Roman" pitchFamily="18" charset="0"/>
              </a:rPr>
              <a:t>. He was sworn in as India’s prime minister on December 2, </a:t>
            </a:r>
            <a:r>
              <a:rPr lang="en-US" sz="1800" dirty="0" smtClean="0">
                <a:solidFill>
                  <a:schemeClr val="tx1"/>
                </a:solidFill>
                <a:latin typeface="Times New Roman" pitchFamily="18" charset="0"/>
                <a:cs typeface="Times New Roman" pitchFamily="18" charset="0"/>
              </a:rPr>
              <a:t>1989</a:t>
            </a:r>
          </a:p>
          <a:p>
            <a:pPr algn="l">
              <a:buFont typeface="Wingdings" pitchFamily="2" charset="2"/>
              <a:buChar char="§"/>
            </a:pPr>
            <a:r>
              <a:rPr lang="en-US" sz="1800" dirty="0" smtClean="0">
                <a:solidFill>
                  <a:schemeClr val="tx1"/>
                </a:solidFill>
                <a:latin typeface="Times New Roman" pitchFamily="18" charset="0"/>
                <a:cs typeface="Times New Roman" pitchFamily="18" charset="0"/>
              </a:rPr>
              <a:t>coalition was soon </a:t>
            </a:r>
            <a:r>
              <a:rPr lang="en-US" sz="1800" dirty="0" err="1" smtClean="0">
                <a:solidFill>
                  <a:schemeClr val="tx1"/>
                </a:solidFill>
                <a:latin typeface="Times New Roman" pitchFamily="18" charset="0"/>
                <a:cs typeface="Times New Roman" pitchFamily="18" charset="0"/>
              </a:rPr>
              <a:t>riven</a:t>
            </a:r>
            <a:r>
              <a:rPr lang="en-US" sz="1800" dirty="0" smtClean="0">
                <a:solidFill>
                  <a:schemeClr val="tx1"/>
                </a:solidFill>
                <a:latin typeface="Times New Roman" pitchFamily="18" charset="0"/>
                <a:cs typeface="Times New Roman" pitchFamily="18" charset="0"/>
              </a:rPr>
              <a:t> by disputes having to do with religious and caste </a:t>
            </a:r>
            <a:r>
              <a:rPr lang="en-US" sz="1800" dirty="0" smtClean="0">
                <a:solidFill>
                  <a:schemeClr val="tx1"/>
                </a:solidFill>
                <a:latin typeface="Times New Roman" pitchFamily="18" charset="0"/>
                <a:cs typeface="Times New Roman" pitchFamily="18" charset="0"/>
              </a:rPr>
              <a:t>issues</a:t>
            </a:r>
          </a:p>
          <a:p>
            <a:pPr algn="l">
              <a:buFont typeface="Wingdings" pitchFamily="2" charset="2"/>
              <a:buChar char="§"/>
            </a:pPr>
            <a:r>
              <a:rPr lang="en-US" sz="1800" dirty="0" smtClean="0">
                <a:solidFill>
                  <a:schemeClr val="tx1"/>
                </a:solidFill>
                <a:latin typeface="Times New Roman" pitchFamily="18" charset="0"/>
                <a:cs typeface="Times New Roman" pitchFamily="18" charset="0"/>
              </a:rPr>
              <a:t>Singh </a:t>
            </a:r>
            <a:r>
              <a:rPr lang="en-US" sz="1800" dirty="0" smtClean="0">
                <a:solidFill>
                  <a:schemeClr val="tx1"/>
                </a:solidFill>
                <a:latin typeface="Times New Roman" pitchFamily="18" charset="0"/>
                <a:cs typeface="Times New Roman" pitchFamily="18" charset="0"/>
              </a:rPr>
              <a:t>resigned on November 7, 1990, after receiving a vote of no confidence in the </a:t>
            </a:r>
            <a:r>
              <a:rPr lang="en-US" sz="1800" dirty="0" err="1" smtClean="0">
                <a:solidFill>
                  <a:schemeClr val="tx1"/>
                </a:solidFill>
                <a:latin typeface="Times New Roman" pitchFamily="18" charset="0"/>
                <a:cs typeface="Times New Roman" pitchFamily="18" charset="0"/>
              </a:rPr>
              <a:t>Lok</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Sabha</a:t>
            </a:r>
            <a:endParaRPr lang="en-US" sz="1800" dirty="0" smtClean="0">
              <a:solidFill>
                <a:schemeClr val="tx1"/>
              </a:solidFill>
              <a:latin typeface="Times New Roman" pitchFamily="18" charset="0"/>
              <a:cs typeface="Times New Roman" pitchFamily="18" charset="0"/>
            </a:endParaRPr>
          </a:p>
          <a:p>
            <a:pPr algn="l"/>
            <a:r>
              <a:rPr lang="en-US" sz="1800" dirty="0" smtClean="0">
                <a:solidFill>
                  <a:schemeClr val="tx1"/>
                </a:solidFill>
                <a:latin typeface="Times New Roman" pitchFamily="18" charset="0"/>
                <a:cs typeface="Times New Roman" pitchFamily="18" charset="0"/>
              </a:rPr>
              <a:t>Mandal Commission </a:t>
            </a:r>
            <a:endParaRPr lang="en-US" sz="1800" dirty="0" smtClean="0">
              <a:solidFill>
                <a:schemeClr val="tx1"/>
              </a:solidFill>
              <a:latin typeface="Times New Roman" pitchFamily="18" charset="0"/>
              <a:cs typeface="Times New Roman" pitchFamily="18" charset="0"/>
            </a:endParaRPr>
          </a:p>
          <a:p>
            <a:pPr algn="l">
              <a:buFont typeface="Wingdings" pitchFamily="2" charset="2"/>
              <a:buChar char="§"/>
            </a:pPr>
            <a:r>
              <a:rPr lang="en-US" sz="1800" dirty="0" smtClean="0">
                <a:solidFill>
                  <a:schemeClr val="tx1"/>
                </a:solidFill>
                <a:latin typeface="Times New Roman" pitchFamily="18" charset="0"/>
                <a:cs typeface="Times New Roman" pitchFamily="18" charset="0"/>
              </a:rPr>
              <a:t>implement </a:t>
            </a:r>
            <a:r>
              <a:rPr lang="en-US" sz="1800" dirty="0" smtClean="0">
                <a:solidFill>
                  <a:schemeClr val="tx1"/>
                </a:solidFill>
                <a:latin typeface="Times New Roman" pitchFamily="18" charset="0"/>
                <a:cs typeface="Times New Roman" pitchFamily="18" charset="0"/>
              </a:rPr>
              <a:t>the recommendations of the Mandal Commission which suggested that a fixed quota of all jobs in the public sector be reserved for members of the </a:t>
            </a:r>
            <a:r>
              <a:rPr lang="en-US" sz="1800" dirty="0" smtClean="0">
                <a:solidFill>
                  <a:schemeClr val="tx1"/>
                </a:solidFill>
                <a:latin typeface="Times New Roman" pitchFamily="18" charset="0"/>
                <a:cs typeface="Times New Roman" pitchFamily="18" charset="0"/>
              </a:rPr>
              <a:t>disadvantaged </a:t>
            </a:r>
            <a:r>
              <a:rPr lang="en-US" sz="1800" dirty="0" smtClean="0">
                <a:solidFill>
                  <a:schemeClr val="tx1"/>
                </a:solidFill>
                <a:latin typeface="Times New Roman" pitchFamily="18" charset="0"/>
                <a:cs typeface="Times New Roman" pitchFamily="18" charset="0"/>
              </a:rPr>
              <a:t>so-called Other Backward </a:t>
            </a:r>
            <a:r>
              <a:rPr lang="en-US" sz="1800" dirty="0" smtClean="0">
                <a:solidFill>
                  <a:schemeClr val="tx1"/>
                </a:solidFill>
                <a:latin typeface="Times New Roman" pitchFamily="18" charset="0"/>
                <a:cs typeface="Times New Roman" pitchFamily="18" charset="0"/>
              </a:rPr>
              <a:t>Classes.</a:t>
            </a:r>
            <a:endParaRPr lang="en-US" sz="1800" dirty="0" smtClean="0">
              <a:solidFill>
                <a:schemeClr val="tx1"/>
              </a:solidFill>
              <a:latin typeface="Times New Roman" pitchFamily="18" charset="0"/>
              <a:cs typeface="Times New Roman" pitchFamily="18" charset="0"/>
            </a:endParaRPr>
          </a:p>
          <a:p>
            <a:pPr algn="l">
              <a:buFont typeface="Wingdings" pitchFamily="2" charset="2"/>
              <a:buChar char="§"/>
            </a:pPr>
            <a:endParaRPr lang="en-US" sz="1800" dirty="0" smtClean="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28600" y="152400"/>
            <a:ext cx="8686800" cy="6553200"/>
          </a:xfrm>
        </p:spPr>
        <p:txBody>
          <a:bodyPr>
            <a:normAutofit fontScale="85000" lnSpcReduction="10000"/>
          </a:bodyPr>
          <a:lstStyle/>
          <a:p>
            <a:r>
              <a:rPr lang="en-US" b="1" dirty="0" smtClean="0"/>
              <a:t>Mandal </a:t>
            </a:r>
            <a:r>
              <a:rPr lang="en-US" b="1" dirty="0" smtClean="0"/>
              <a:t>Commission,</a:t>
            </a:r>
            <a:r>
              <a:rPr lang="en-US" dirty="0" smtClean="0"/>
              <a:t> or the Second Backward Classes Commission </a:t>
            </a:r>
            <a:r>
              <a:rPr lang="en-US" dirty="0" smtClean="0"/>
              <a:t>, </a:t>
            </a:r>
            <a:r>
              <a:rPr lang="en-US" dirty="0" smtClean="0"/>
              <a:t>was established in India on 1 January 1979 by the Janata Party government under Prime Minister </a:t>
            </a:r>
            <a:r>
              <a:rPr lang="en-US" dirty="0" err="1" smtClean="0"/>
              <a:t>Morarji</a:t>
            </a:r>
            <a:r>
              <a:rPr lang="en-US" dirty="0" smtClean="0"/>
              <a:t> Desai </a:t>
            </a:r>
            <a:endParaRPr lang="en-US" dirty="0" smtClean="0"/>
          </a:p>
          <a:p>
            <a:r>
              <a:rPr lang="en-US" dirty="0" smtClean="0"/>
              <a:t>to </a:t>
            </a:r>
            <a:r>
              <a:rPr lang="en-US" dirty="0" smtClean="0"/>
              <a:t>"identify the socially or educationally backward classes" of </a:t>
            </a:r>
            <a:r>
              <a:rPr lang="en-US" dirty="0" smtClean="0"/>
              <a:t>India.</a:t>
            </a:r>
            <a:endParaRPr lang="en-US" baseline="30000" dirty="0" smtClean="0"/>
          </a:p>
          <a:p>
            <a:r>
              <a:rPr lang="en-US" dirty="0" smtClean="0"/>
              <a:t>It </a:t>
            </a:r>
            <a:r>
              <a:rPr lang="en-US" dirty="0" smtClean="0"/>
              <a:t>was headed by B.P. Mandal an Indian parliamentarian from Bihar, to consider the question of reservations for people to redress caste </a:t>
            </a:r>
            <a:r>
              <a:rPr lang="en-US" dirty="0" smtClean="0"/>
              <a:t>discrimination</a:t>
            </a:r>
          </a:p>
          <a:p>
            <a:r>
              <a:rPr lang="en-US" dirty="0" smtClean="0"/>
              <a:t> </a:t>
            </a:r>
            <a:r>
              <a:rPr lang="en-US" dirty="0" smtClean="0"/>
              <a:t>In 1980, the Commission's report upheld the affirmative action practice under Indian law by recommending that members of Other Backward Classes (OBC) be granted reservations to 27 per cent of jobs under the Central government and public sector undertakings</a:t>
            </a:r>
            <a:r>
              <a:rPr lang="en-US" dirty="0" smtClean="0"/>
              <a:t>.</a:t>
            </a:r>
          </a:p>
          <a:p>
            <a:r>
              <a:rPr lang="en-US" dirty="0" smtClean="0"/>
              <a:t>The </a:t>
            </a:r>
            <a:r>
              <a:rPr lang="en-US" dirty="0" smtClean="0"/>
              <a:t>Report came into 1990 august under </a:t>
            </a:r>
            <a:r>
              <a:rPr lang="en-US" dirty="0" err="1" smtClean="0"/>
              <a:t>V.P.singh</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282</Words>
  <Application>Microsoft Office PowerPoint</Application>
  <PresentationFormat>On-screen Show (4:3)</PresentationFormat>
  <Paragraphs>16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V.P. Singh (Vishwanath Pratap Singh)</vt:lpstr>
      <vt:lpstr>Slide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V.P. Singh (Vishwanath Pratap Singh)</dc:title>
  <dc:creator>user</dc:creator>
  <cp:lastModifiedBy>user</cp:lastModifiedBy>
  <cp:revision>2</cp:revision>
  <dcterms:created xsi:type="dcterms:W3CDTF">2006-08-16T00:00:00Z</dcterms:created>
  <dcterms:modified xsi:type="dcterms:W3CDTF">2018-02-04T17:39:10Z</dcterms:modified>
</cp:coreProperties>
</file>